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8288000" cy="10287000"/>
  <p:notesSz cx="6858000" cy="9144000"/>
  <p:embeddedFontLst>
    <p:embeddedFont>
      <p:font typeface="Aileron" panose="020B0604020202020204" charset="0"/>
      <p:regular r:id="rId17"/>
    </p:embeddedFont>
    <p:embeddedFont>
      <p:font typeface="Aileron Bold" panose="020B0604020202020204" charset="0"/>
      <p:regular r:id="rId18"/>
    </p:embeddedFont>
    <p:embeddedFont>
      <p:font typeface="Aileron Heavy" panose="020B0604020202020204" charset="0"/>
      <p:regular r:id="rId19"/>
    </p:embeddedFont>
    <p:embeddedFont>
      <p:font typeface="Aileron Ultra-Bold" panose="020B0604020202020204" charset="0"/>
      <p:regular r:id="rId20"/>
    </p:embeddedFont>
    <p:embeddedFont>
      <p:font typeface="Open Sans" panose="020B0606030504020204" pitchFamily="34" charset="0"/>
      <p:regular r:id="rId21"/>
    </p:embeddedFont>
    <p:embeddedFont>
      <p:font typeface="Open Sans Bold" panose="020B0806030504020204" charset="0"/>
      <p:regular r:id="rId2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80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875358" y="2159262"/>
            <a:ext cx="4554551" cy="2320766"/>
            <a:chOff x="0" y="-50447"/>
            <a:chExt cx="6072735" cy="3094355"/>
          </a:xfrm>
        </p:grpSpPr>
        <p:sp>
          <p:nvSpPr>
            <p:cNvPr id="3" name="TextBox 3"/>
            <p:cNvSpPr txBox="1"/>
            <p:nvPr/>
          </p:nvSpPr>
          <p:spPr>
            <a:xfrm>
              <a:off x="0" y="-50447"/>
              <a:ext cx="6072735" cy="23427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4716"/>
                </a:lnSpc>
                <a:spcBef>
                  <a:spcPct val="0"/>
                </a:spcBef>
              </a:pPr>
              <a:r>
                <a:rPr lang="en-US" sz="3600" spc="107">
                  <a:solidFill>
                    <a:srgbClr val="191919"/>
                  </a:solidFill>
                  <a:latin typeface="Aileron Ultra-Bold"/>
                </a:rPr>
                <a:t>Le projet documentaire 2023/2024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2574633"/>
              <a:ext cx="6072735" cy="46927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3010"/>
                </a:lnSpc>
              </a:pPr>
              <a:endParaRPr lang="en-US" sz="2150" spc="107" dirty="0">
                <a:solidFill>
                  <a:srgbClr val="191919"/>
                </a:solidFill>
                <a:latin typeface="Aileron"/>
              </a:endParaRPr>
            </a:p>
          </p:txBody>
        </p:sp>
      </p:grpSp>
      <p:sp>
        <p:nvSpPr>
          <p:cNvPr id="5" name="AutoShape 5"/>
          <p:cNvSpPr/>
          <p:nvPr/>
        </p:nvSpPr>
        <p:spPr>
          <a:xfrm>
            <a:off x="6494574" y="972022"/>
            <a:ext cx="10764726" cy="1644902"/>
          </a:xfrm>
          <a:prstGeom prst="rect">
            <a:avLst/>
          </a:prstGeom>
          <a:solidFill>
            <a:srgbClr val="86EAE9">
              <a:alpha val="29804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6" name="TextBox 6"/>
          <p:cNvSpPr txBox="1"/>
          <p:nvPr/>
        </p:nvSpPr>
        <p:spPr>
          <a:xfrm>
            <a:off x="12642942" y="1575399"/>
            <a:ext cx="4142724" cy="37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Une situation complexe</a:t>
            </a:r>
          </a:p>
        </p:txBody>
      </p:sp>
      <p:sp>
        <p:nvSpPr>
          <p:cNvPr id="7" name="AutoShape 7"/>
          <p:cNvSpPr/>
          <p:nvPr/>
        </p:nvSpPr>
        <p:spPr>
          <a:xfrm>
            <a:off x="6494574" y="972022"/>
            <a:ext cx="4777276" cy="1644902"/>
          </a:xfrm>
          <a:prstGeom prst="rect">
            <a:avLst/>
          </a:prstGeom>
          <a:solidFill>
            <a:srgbClr val="86EAE9"/>
          </a:solidFill>
        </p:spPr>
        <p:txBody>
          <a:bodyPr/>
          <a:lstStyle/>
          <a:p>
            <a:endParaRPr lang="fr-FR"/>
          </a:p>
        </p:txBody>
      </p:sp>
      <p:sp>
        <p:nvSpPr>
          <p:cNvPr id="8" name="TextBox 8"/>
          <p:cNvSpPr txBox="1"/>
          <p:nvPr/>
        </p:nvSpPr>
        <p:spPr>
          <a:xfrm>
            <a:off x="8031972" y="1571207"/>
            <a:ext cx="3235874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ETAT DES LIEUX</a:t>
            </a:r>
          </a:p>
        </p:txBody>
      </p:sp>
      <p:grpSp>
        <p:nvGrpSpPr>
          <p:cNvPr id="9" name="Group 9"/>
          <p:cNvGrpSpPr/>
          <p:nvPr/>
        </p:nvGrpSpPr>
        <p:grpSpPr>
          <a:xfrm rot="-8100000">
            <a:off x="10685819" y="1213378"/>
            <a:ext cx="1164053" cy="1162190"/>
            <a:chOff x="0" y="0"/>
            <a:chExt cx="6350000" cy="633984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EAE9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1" name="AutoShape 11"/>
          <p:cNvSpPr/>
          <p:nvPr/>
        </p:nvSpPr>
        <p:spPr>
          <a:xfrm>
            <a:off x="6494574" y="2645263"/>
            <a:ext cx="10764726" cy="1644902"/>
          </a:xfrm>
          <a:prstGeom prst="rect">
            <a:avLst/>
          </a:prstGeom>
          <a:solidFill>
            <a:srgbClr val="3EDAD8">
              <a:alpha val="29804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2" name="TextBox 12"/>
          <p:cNvSpPr txBox="1"/>
          <p:nvPr/>
        </p:nvSpPr>
        <p:spPr>
          <a:xfrm>
            <a:off x="12642942" y="3058140"/>
            <a:ext cx="4142724" cy="752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pour améliorer le parcours de chaque élève</a:t>
            </a:r>
          </a:p>
        </p:txBody>
      </p:sp>
      <p:sp>
        <p:nvSpPr>
          <p:cNvPr id="13" name="AutoShape 13"/>
          <p:cNvSpPr/>
          <p:nvPr/>
        </p:nvSpPr>
        <p:spPr>
          <a:xfrm>
            <a:off x="6494574" y="2645263"/>
            <a:ext cx="4777276" cy="1644902"/>
          </a:xfrm>
          <a:prstGeom prst="rect">
            <a:avLst/>
          </a:prstGeom>
          <a:solidFill>
            <a:srgbClr val="3EDAD8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14" name="Group 14"/>
          <p:cNvGrpSpPr/>
          <p:nvPr/>
        </p:nvGrpSpPr>
        <p:grpSpPr>
          <a:xfrm rot="-8100000">
            <a:off x="10685819" y="2886619"/>
            <a:ext cx="1164053" cy="1162190"/>
            <a:chOff x="0" y="0"/>
            <a:chExt cx="6350000" cy="633984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" name="AutoShape 16"/>
          <p:cNvSpPr/>
          <p:nvPr/>
        </p:nvSpPr>
        <p:spPr>
          <a:xfrm>
            <a:off x="6494574" y="4318505"/>
            <a:ext cx="10764726" cy="1644902"/>
          </a:xfrm>
          <a:prstGeom prst="rect">
            <a:avLst/>
          </a:prstGeom>
          <a:solidFill>
            <a:srgbClr val="37C9EF">
              <a:alpha val="29804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7" name="TextBox 17"/>
          <p:cNvSpPr txBox="1"/>
          <p:nvPr/>
        </p:nvSpPr>
        <p:spPr>
          <a:xfrm>
            <a:off x="12642942" y="4731381"/>
            <a:ext cx="4142724" cy="752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et développer leur ouverture au monde</a:t>
            </a:r>
          </a:p>
        </p:txBody>
      </p:sp>
      <p:sp>
        <p:nvSpPr>
          <p:cNvPr id="18" name="AutoShape 18"/>
          <p:cNvSpPr/>
          <p:nvPr/>
        </p:nvSpPr>
        <p:spPr>
          <a:xfrm>
            <a:off x="6494574" y="4318505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19" name="Group 19"/>
          <p:cNvGrpSpPr/>
          <p:nvPr/>
        </p:nvGrpSpPr>
        <p:grpSpPr>
          <a:xfrm rot="-8100000">
            <a:off x="10685819" y="4559861"/>
            <a:ext cx="1164053" cy="1162190"/>
            <a:chOff x="0" y="0"/>
            <a:chExt cx="6350000" cy="633984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" name="AutoShape 21"/>
          <p:cNvSpPr/>
          <p:nvPr/>
        </p:nvSpPr>
        <p:spPr>
          <a:xfrm>
            <a:off x="6494574" y="5991746"/>
            <a:ext cx="10764726" cy="1644902"/>
          </a:xfrm>
          <a:prstGeom prst="rect">
            <a:avLst/>
          </a:prstGeom>
          <a:solidFill>
            <a:srgbClr val="2C92D5">
              <a:alpha val="29804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22" name="TextBox 22"/>
          <p:cNvSpPr txBox="1"/>
          <p:nvPr/>
        </p:nvSpPr>
        <p:spPr>
          <a:xfrm>
            <a:off x="12642942" y="6404622"/>
            <a:ext cx="4142724" cy="752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Dans l’établissement pour mieux y réussir</a:t>
            </a:r>
          </a:p>
        </p:txBody>
      </p:sp>
      <p:sp>
        <p:nvSpPr>
          <p:cNvPr id="23" name="AutoShape 23"/>
          <p:cNvSpPr/>
          <p:nvPr/>
        </p:nvSpPr>
        <p:spPr>
          <a:xfrm>
            <a:off x="6494574" y="5991746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24" name="Group 24"/>
          <p:cNvGrpSpPr/>
          <p:nvPr/>
        </p:nvGrpSpPr>
        <p:grpSpPr>
          <a:xfrm rot="-8100000">
            <a:off x="10685819" y="6233102"/>
            <a:ext cx="1164053" cy="1162190"/>
            <a:chOff x="0" y="0"/>
            <a:chExt cx="6350000" cy="63398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6" name="AutoShape 26"/>
          <p:cNvSpPr/>
          <p:nvPr/>
        </p:nvSpPr>
        <p:spPr>
          <a:xfrm>
            <a:off x="6494574" y="7670075"/>
            <a:ext cx="10764726" cy="1644902"/>
          </a:xfrm>
          <a:prstGeom prst="rect">
            <a:avLst/>
          </a:prstGeom>
          <a:solidFill>
            <a:srgbClr val="13538A">
              <a:alpha val="29804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27" name="TextBox 27"/>
          <p:cNvSpPr txBox="1"/>
          <p:nvPr/>
        </p:nvSpPr>
        <p:spPr>
          <a:xfrm>
            <a:off x="12642942" y="8273452"/>
            <a:ext cx="4142724" cy="371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Résumé</a:t>
            </a:r>
          </a:p>
        </p:txBody>
      </p:sp>
      <p:sp>
        <p:nvSpPr>
          <p:cNvPr id="28" name="AutoShape 28"/>
          <p:cNvSpPr/>
          <p:nvPr/>
        </p:nvSpPr>
        <p:spPr>
          <a:xfrm>
            <a:off x="6494574" y="7670075"/>
            <a:ext cx="4777276" cy="1644902"/>
          </a:xfrm>
          <a:prstGeom prst="rect">
            <a:avLst/>
          </a:prstGeom>
          <a:solidFill>
            <a:srgbClr val="13538A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29" name="Group 29"/>
          <p:cNvGrpSpPr/>
          <p:nvPr/>
        </p:nvGrpSpPr>
        <p:grpSpPr>
          <a:xfrm rot="-8100000">
            <a:off x="10685819" y="7911431"/>
            <a:ext cx="1164053" cy="1162190"/>
            <a:chOff x="0" y="0"/>
            <a:chExt cx="6350000" cy="633984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1" name="Group 31"/>
          <p:cNvGrpSpPr/>
          <p:nvPr/>
        </p:nvGrpSpPr>
        <p:grpSpPr>
          <a:xfrm>
            <a:off x="6920334" y="1322240"/>
            <a:ext cx="783092" cy="944467"/>
            <a:chOff x="0" y="0"/>
            <a:chExt cx="1044123" cy="1259289"/>
          </a:xfrm>
        </p:grpSpPr>
        <p:sp>
          <p:nvSpPr>
            <p:cNvPr id="32" name="Freeform 32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 u="none">
                  <a:solidFill>
                    <a:srgbClr val="86EAE9"/>
                  </a:solidFill>
                  <a:latin typeface="Aileron Ultra-Bold"/>
                </a:rPr>
                <a:t>0</a:t>
              </a:r>
            </a:p>
          </p:txBody>
        </p:sp>
      </p:grpSp>
      <p:sp>
        <p:nvSpPr>
          <p:cNvPr id="34" name="TextBox 34"/>
          <p:cNvSpPr txBox="1"/>
          <p:nvPr/>
        </p:nvSpPr>
        <p:spPr>
          <a:xfrm>
            <a:off x="8031972" y="276717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FAVORISER LE CONTINUUM PÉDAGOGIQUE</a:t>
            </a:r>
          </a:p>
        </p:txBody>
      </p:sp>
      <p:grpSp>
        <p:nvGrpSpPr>
          <p:cNvPr id="35" name="Group 35"/>
          <p:cNvGrpSpPr/>
          <p:nvPr/>
        </p:nvGrpSpPr>
        <p:grpSpPr>
          <a:xfrm>
            <a:off x="6920334" y="2986063"/>
            <a:ext cx="783092" cy="946033"/>
            <a:chOff x="0" y="0"/>
            <a:chExt cx="1044123" cy="1261378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1044123" cy="1261378"/>
            </a:xfrm>
            <a:custGeom>
              <a:avLst/>
              <a:gdLst/>
              <a:ahLst/>
              <a:cxnLst/>
              <a:rect l="l" t="t" r="r" b="b"/>
              <a:pathLst>
                <a:path w="1044123" h="1261378">
                  <a:moveTo>
                    <a:pt x="0" y="0"/>
                  </a:moveTo>
                  <a:lnTo>
                    <a:pt x="1044123" y="0"/>
                  </a:lnTo>
                  <a:lnTo>
                    <a:pt x="1044123" y="1261378"/>
                  </a:lnTo>
                  <a:lnTo>
                    <a:pt x="0" y="12613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 l="-10403" r="-104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135672" y="222892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EDAD8"/>
                  </a:solidFill>
                  <a:latin typeface="Aileron Ultra-Bold"/>
                </a:rPr>
                <a:t>1</a:t>
              </a:r>
            </a:p>
          </p:txBody>
        </p:sp>
      </p:grpSp>
      <p:sp>
        <p:nvSpPr>
          <p:cNvPr id="38" name="TextBox 38"/>
          <p:cNvSpPr txBox="1"/>
          <p:nvPr/>
        </p:nvSpPr>
        <p:spPr>
          <a:xfrm>
            <a:off x="8035977" y="4501134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grpSp>
        <p:nvGrpSpPr>
          <p:cNvPr id="39" name="Group 39"/>
          <p:cNvGrpSpPr/>
          <p:nvPr/>
        </p:nvGrpSpPr>
        <p:grpSpPr>
          <a:xfrm>
            <a:off x="6920334" y="4668722"/>
            <a:ext cx="783092" cy="944467"/>
            <a:chOff x="0" y="0"/>
            <a:chExt cx="1044123" cy="1259289"/>
          </a:xfrm>
        </p:grpSpPr>
        <p:sp>
          <p:nvSpPr>
            <p:cNvPr id="40" name="Freeform 40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TextBox 41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sp>
        <p:nvSpPr>
          <p:cNvPr id="42" name="TextBox 42"/>
          <p:cNvSpPr txBox="1"/>
          <p:nvPr/>
        </p:nvSpPr>
        <p:spPr>
          <a:xfrm>
            <a:off x="8035977" y="5978995"/>
            <a:ext cx="3235874" cy="1675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AMÉLIORER LE CLIMAT SCOLAIRE ET LA QUALITÉ DE VIE</a:t>
            </a:r>
          </a:p>
        </p:txBody>
      </p:sp>
      <p:grpSp>
        <p:nvGrpSpPr>
          <p:cNvPr id="43" name="Group 43"/>
          <p:cNvGrpSpPr/>
          <p:nvPr/>
        </p:nvGrpSpPr>
        <p:grpSpPr>
          <a:xfrm>
            <a:off x="6920334" y="6341963"/>
            <a:ext cx="783092" cy="944467"/>
            <a:chOff x="0" y="0"/>
            <a:chExt cx="1044123" cy="1259289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2C92D5"/>
                  </a:solidFill>
                  <a:latin typeface="Aileron Ultra-Bold"/>
                </a:rPr>
                <a:t>3</a:t>
              </a:r>
            </a:p>
          </p:txBody>
        </p:sp>
      </p:grpSp>
      <p:sp>
        <p:nvSpPr>
          <p:cNvPr id="46" name="TextBox 46"/>
          <p:cNvSpPr txBox="1"/>
          <p:nvPr/>
        </p:nvSpPr>
        <p:spPr>
          <a:xfrm>
            <a:off x="8035977" y="8285974"/>
            <a:ext cx="3235874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SYNTHÈSE</a:t>
            </a:r>
          </a:p>
        </p:txBody>
      </p:sp>
      <p:grpSp>
        <p:nvGrpSpPr>
          <p:cNvPr id="47" name="Group 47"/>
          <p:cNvGrpSpPr/>
          <p:nvPr/>
        </p:nvGrpSpPr>
        <p:grpSpPr>
          <a:xfrm>
            <a:off x="6920334" y="8020293"/>
            <a:ext cx="783092" cy="944467"/>
            <a:chOff x="0" y="0"/>
            <a:chExt cx="1044123" cy="1259289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13538A"/>
                  </a:solidFill>
                  <a:latin typeface="Aileron Ultra-Bold"/>
                </a:rPr>
                <a:t>4</a:t>
              </a:r>
            </a:p>
          </p:txBody>
        </p:sp>
      </p:grpSp>
      <p:sp>
        <p:nvSpPr>
          <p:cNvPr id="50" name="TextBox 50"/>
          <p:cNvSpPr txBox="1"/>
          <p:nvPr/>
        </p:nvSpPr>
        <p:spPr>
          <a:xfrm>
            <a:off x="532925" y="5950420"/>
            <a:ext cx="5239418" cy="21145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2C92D5"/>
                </a:solidFill>
                <a:latin typeface="Open Sans Bold"/>
              </a:rPr>
              <a:t>Objectifs généraux :</a:t>
            </a:r>
          </a:p>
          <a:p>
            <a:pPr marL="647700" lvl="1" indent="-323850" algn="ctr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2C92D5"/>
                </a:solidFill>
                <a:latin typeface="Open Sans Bold"/>
              </a:rPr>
              <a:t>Moderniser le CDI </a:t>
            </a:r>
          </a:p>
          <a:p>
            <a:pPr marL="647700" lvl="1" indent="-323850" algn="ctr">
              <a:lnSpc>
                <a:spcPts val="4200"/>
              </a:lnSpc>
              <a:buFont typeface="Arial"/>
              <a:buChar char="•"/>
            </a:pPr>
            <a:r>
              <a:rPr lang="en-US" sz="3000">
                <a:solidFill>
                  <a:srgbClr val="2C92D5"/>
                </a:solidFill>
                <a:latin typeface="Open Sans Bold"/>
              </a:rPr>
              <a:t> S’investir dans l’établissement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74463" y="332662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69713" y="574018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37154" y="556467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028700" y="2821480"/>
          <a:ext cx="15839054" cy="6410325"/>
        </p:xfrm>
        <a:graphic>
          <a:graphicData uri="http://schemas.openxmlformats.org/drawingml/2006/table">
            <a:tbl>
              <a:tblPr/>
              <a:tblGrid>
                <a:gridCol w="5279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2694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94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Impulser et animer des ateliers culturels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Rallye documentaire fête de la science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Atelier d’écriture (haïku,...)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Concours printemps des poètes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projets inscrits dans adage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67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Mettre en place/ développer/faciliter des partenariats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Partenariat avec les bibliothèques, avec les structures culturelles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4267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Organiser la semaine de la presse et des médias et journées évenementielles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Kiosque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Séances sur le kiosque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Proposition de journal scolaire ou de web radio en co-animation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Expositions au CDI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Niveau d’animations lors de la semaine de la presse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d’expositions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52780" y="51274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07540" y="831580"/>
            <a:ext cx="1146400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Promouvoir les parcours artistiques et culturels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573695" y="600108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768945" y="841464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84451" y="950325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2C92D5"/>
                  </a:solidFill>
                  <a:latin typeface="Aileron Ultra-Bold"/>
                </a:rPr>
                <a:t>3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784451" y="2606476"/>
          <a:ext cx="17024147" cy="7172325"/>
        </p:xfrm>
        <a:graphic>
          <a:graphicData uri="http://schemas.openxmlformats.org/drawingml/2006/table">
            <a:tbl>
              <a:tblPr/>
              <a:tblGrid>
                <a:gridCol w="567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71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71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Assurer la visibilité du portail documentaire et l’actualiser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Prévoir la formation PMB et Open clever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Mettre à jour le portail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Formation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d’articles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171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Valoriser les productions des élèves au cdi et sur le portail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Communiquer auprès des enseignants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concours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Séances avec production (type haïku)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productions d’élèves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18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des outils de communication adaptés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Communication par pronotes, sur le tableau en salle des professeurs, à l’oral et dans les casiers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Newsletter, fiche lien professeur/professeur documentaliste à mettre en place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meilleure communication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668551" y="571533"/>
            <a:ext cx="3235874" cy="1675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AMÉLIORER LE CLIMAT SCOLAIRE ET LA QUALITÉ DE VIE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422544" y="799879"/>
            <a:ext cx="1146400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Accroitre les échanges entre les personnels, les élèves et les familles pour développer une culture commune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573695" y="600108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768945" y="841464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84451" y="950325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2C92D5"/>
                  </a:solidFill>
                  <a:latin typeface="Aileron Ultra-Bold"/>
                </a:rPr>
                <a:t>3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784451" y="2606476"/>
          <a:ext cx="17024147" cy="7410450"/>
        </p:xfrm>
        <a:graphic>
          <a:graphicData uri="http://schemas.openxmlformats.org/drawingml/2006/table">
            <a:tbl>
              <a:tblPr/>
              <a:tblGrid>
                <a:gridCol w="567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45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25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Faire du CDI un lieu de travail et du vivre ensemble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Présenter et rappeler les règles périodiquement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S’assurer que chacun peut accéder aux ordinateurs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Attractivité du cdi (statistiques de fréquentation)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497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Organiser l’accueil des élèves et collaborer avec le service vie scolaire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Réunions avec la vie scolaire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Partage de l’edt du prof doc avec la vie scolaire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Règles d’accueil et de prise en charge des élèves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projets en collaboration avec la vie scolaire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25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Organiser l’espace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Augmenter le nombre de postes informatique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Video projecteur et écran à prévoir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Différencier plus clairement les espaces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668551" y="571533"/>
            <a:ext cx="3235874" cy="1675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AMÉLIORER LE CLIMAT SCOLAIRE ET LA QUALITÉ DE VIE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472160" y="1099026"/>
            <a:ext cx="1146400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Sensibiliser les enseignants aux enjeux du climat scolaire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573695" y="600108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768945" y="841464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84451" y="950325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2C92D5"/>
                  </a:solidFill>
                  <a:latin typeface="Aileron Ultra-Bold"/>
                </a:rPr>
                <a:t>3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784451" y="2606476"/>
          <a:ext cx="17024147" cy="6467475"/>
        </p:xfrm>
        <a:graphic>
          <a:graphicData uri="http://schemas.openxmlformats.org/drawingml/2006/table">
            <a:tbl>
              <a:tblPr/>
              <a:tblGrid>
                <a:gridCol w="567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261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61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Eduquer aux médias et à l’information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Séances sur le harcelement, les réseaux sociaux, l’identité numérique...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d’élèves concernés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9637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Promouvoir la participation des élèves aux instances démocratique en partenariat avec la vie scolaire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à la formation des délégués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aux journées de prévention contre le harcèlement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Vote dans le cadre de projets de lecture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d’élèves concernés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261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Encourager les initiatives, l’autonomie et la prise de responsabilités des élèves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Travail sur le réaménagement du CDI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Amélioration de la convivialité du CDi par des décorations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668551" y="571533"/>
            <a:ext cx="3235874" cy="1675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AMÉLIORER LE CLIMAT SCOLAIRE ET LA QUALITÉ DE VIE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344594" y="799879"/>
            <a:ext cx="1146400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Privilégier l’implication des élèves et permettre à chacun de se construire comme citoyen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573695" y="600108"/>
            <a:ext cx="4777276" cy="1644902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768945" y="841464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784451" y="950325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2C92D5"/>
                  </a:solidFill>
                  <a:latin typeface="Aileron Ultra-Bold"/>
                </a:rPr>
                <a:t>3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784451" y="2246790"/>
          <a:ext cx="17024147" cy="7820025"/>
        </p:xfrm>
        <a:graphic>
          <a:graphicData uri="http://schemas.openxmlformats.org/drawingml/2006/table">
            <a:tbl>
              <a:tblPr/>
              <a:tblGrid>
                <a:gridCol w="567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103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754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Etre conseiller technique du chef d’établissement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Prise d’informations sur les pratiques dans l’établissement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Remontée des informations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Réflexion collective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020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formaliser son projet documentaire annuel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réflechir à une politique documentaire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Prise d’informations de l’exsitant et de l’organisation antérieure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Réflexion sur les priorités de cette année sur la politique documentaire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Communication auprès des enseignants sur l’importance d’une stratégie documentaire commune et concertée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Mise à jour du projet documentaire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Piste sur la politique documentaire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103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aux instances de l’établissement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Elu au conseil d’administration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aux conseils d’enseignement, au conseil pédagogique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668551" y="571533"/>
            <a:ext cx="3235874" cy="1675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AMÉLIORER LE CLIMAT SCOLAIRE ET LA QUALITÉ DE VIE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344594" y="799879"/>
            <a:ext cx="1146400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Favoriser un environnement de travail de qualité et une gestion des ressources humaines performante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41385" y="376479"/>
            <a:ext cx="4777276" cy="1644902"/>
          </a:xfrm>
          <a:prstGeom prst="rect">
            <a:avLst/>
          </a:prstGeom>
          <a:solidFill>
            <a:srgbClr val="13538A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36635" y="617835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538A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" name="Freeform 5"/>
          <p:cNvSpPr/>
          <p:nvPr/>
        </p:nvSpPr>
        <p:spPr>
          <a:xfrm>
            <a:off x="7086600" y="3086100"/>
            <a:ext cx="4114800" cy="41148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6" name="Freeform 6"/>
          <p:cNvSpPr/>
          <p:nvPr/>
        </p:nvSpPr>
        <p:spPr>
          <a:xfrm rot="-2273820">
            <a:off x="10563801" y="2551477"/>
            <a:ext cx="3503900" cy="989852"/>
          </a:xfrm>
          <a:custGeom>
            <a:avLst/>
            <a:gdLst/>
            <a:ahLst/>
            <a:cxnLst/>
            <a:rect l="l" t="t" r="r" b="b"/>
            <a:pathLst>
              <a:path w="3503900" h="989852">
                <a:moveTo>
                  <a:pt x="0" y="0"/>
                </a:moveTo>
                <a:lnTo>
                  <a:pt x="3503901" y="0"/>
                </a:lnTo>
                <a:lnTo>
                  <a:pt x="3503901" y="989852"/>
                </a:lnTo>
                <a:lnTo>
                  <a:pt x="0" y="98985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7" name="TextBox 7"/>
          <p:cNvSpPr txBox="1"/>
          <p:nvPr/>
        </p:nvSpPr>
        <p:spPr>
          <a:xfrm>
            <a:off x="1370854" y="975664"/>
            <a:ext cx="3235874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SYNTHÈSE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6954290" y="3919855"/>
            <a:ext cx="4114800" cy="18053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 dirty="0" err="1">
                <a:solidFill>
                  <a:srgbClr val="000000"/>
                </a:solidFill>
                <a:latin typeface="Open Sans"/>
              </a:rPr>
              <a:t>Projet</a:t>
            </a:r>
            <a:r>
              <a:rPr lang="en-US" sz="3399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3399" dirty="0" err="1">
                <a:solidFill>
                  <a:srgbClr val="000000"/>
                </a:solidFill>
                <a:latin typeface="Open Sans"/>
              </a:rPr>
              <a:t>documentaire</a:t>
            </a:r>
            <a:r>
              <a:rPr lang="en-US" sz="3399">
                <a:solidFill>
                  <a:srgbClr val="000000"/>
                </a:solidFill>
                <a:latin typeface="Open Sans"/>
              </a:rPr>
              <a:t> 2023.2024</a:t>
            </a:r>
            <a:endParaRPr lang="en-US" sz="3399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944988" y="575360"/>
            <a:ext cx="588392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Former les élèves et faire des projets éducatifs</a:t>
            </a:r>
          </a:p>
        </p:txBody>
      </p:sp>
      <p:sp>
        <p:nvSpPr>
          <p:cNvPr id="10" name="Freeform 10"/>
          <p:cNvSpPr/>
          <p:nvPr/>
        </p:nvSpPr>
        <p:spPr>
          <a:xfrm rot="587509" flipV="1">
            <a:off x="11003637" y="5156748"/>
            <a:ext cx="3503900" cy="989852"/>
          </a:xfrm>
          <a:custGeom>
            <a:avLst/>
            <a:gdLst/>
            <a:ahLst/>
            <a:cxnLst/>
            <a:rect l="l" t="t" r="r" b="b"/>
            <a:pathLst>
              <a:path w="3503900" h="989852">
                <a:moveTo>
                  <a:pt x="0" y="989852"/>
                </a:moveTo>
                <a:lnTo>
                  <a:pt x="3503900" y="989852"/>
                </a:lnTo>
                <a:lnTo>
                  <a:pt x="3503900" y="0"/>
                </a:lnTo>
                <a:lnTo>
                  <a:pt x="0" y="0"/>
                </a:lnTo>
                <a:lnTo>
                  <a:pt x="0" y="989852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1" name="TextBox 11"/>
          <p:cNvSpPr txBox="1"/>
          <p:nvPr/>
        </p:nvSpPr>
        <p:spPr>
          <a:xfrm>
            <a:off x="12315752" y="6370667"/>
            <a:ext cx="5589312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Réorganiser l’espace pour le rendre accueillant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585611" y="7812314"/>
            <a:ext cx="3621199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Informatiser le fonds </a:t>
            </a:r>
          </a:p>
        </p:txBody>
      </p:sp>
      <p:sp>
        <p:nvSpPr>
          <p:cNvPr id="13" name="Freeform 13"/>
          <p:cNvSpPr/>
          <p:nvPr/>
        </p:nvSpPr>
        <p:spPr>
          <a:xfrm rot="-1161330" flipH="1" flipV="1">
            <a:off x="4160139" y="6215270"/>
            <a:ext cx="3503900" cy="989852"/>
          </a:xfrm>
          <a:custGeom>
            <a:avLst/>
            <a:gdLst/>
            <a:ahLst/>
            <a:cxnLst/>
            <a:rect l="l" t="t" r="r" b="b"/>
            <a:pathLst>
              <a:path w="3503900" h="989852">
                <a:moveTo>
                  <a:pt x="3503900" y="989852"/>
                </a:moveTo>
                <a:lnTo>
                  <a:pt x="0" y="989852"/>
                </a:lnTo>
                <a:lnTo>
                  <a:pt x="0" y="0"/>
                </a:lnTo>
                <a:lnTo>
                  <a:pt x="3503900" y="0"/>
                </a:lnTo>
                <a:lnTo>
                  <a:pt x="3503900" y="989852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4" name="Freeform 14"/>
          <p:cNvSpPr/>
          <p:nvPr/>
        </p:nvSpPr>
        <p:spPr>
          <a:xfrm rot="661109" flipH="1">
            <a:off x="4014841" y="3638773"/>
            <a:ext cx="3503900" cy="989852"/>
          </a:xfrm>
          <a:custGeom>
            <a:avLst/>
            <a:gdLst/>
            <a:ahLst/>
            <a:cxnLst/>
            <a:rect l="l" t="t" r="r" b="b"/>
            <a:pathLst>
              <a:path w="3503900" h="989852">
                <a:moveTo>
                  <a:pt x="3503900" y="0"/>
                </a:moveTo>
                <a:lnTo>
                  <a:pt x="0" y="0"/>
                </a:lnTo>
                <a:lnTo>
                  <a:pt x="0" y="989852"/>
                </a:lnTo>
                <a:lnTo>
                  <a:pt x="3503900" y="989852"/>
                </a:lnTo>
                <a:lnTo>
                  <a:pt x="350390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5" name="TextBox 15"/>
          <p:cNvSpPr txBox="1"/>
          <p:nvPr/>
        </p:nvSpPr>
        <p:spPr>
          <a:xfrm>
            <a:off x="0" y="2162492"/>
            <a:ext cx="6206810" cy="1780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Communiquer auprès de l’ensemble de la communauté éducative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6755362" y="686189"/>
            <a:ext cx="4777276" cy="1644902"/>
          </a:xfrm>
          <a:prstGeom prst="rect">
            <a:avLst/>
          </a:prstGeom>
          <a:solidFill>
            <a:srgbClr val="86EAE9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>
            <a:off x="6237378" y="951305"/>
            <a:ext cx="6466170" cy="1114670"/>
            <a:chOff x="0" y="0"/>
            <a:chExt cx="8621560" cy="1486227"/>
          </a:xfrm>
        </p:grpSpPr>
        <p:sp>
          <p:nvSpPr>
            <p:cNvPr id="4" name="TextBox 4"/>
            <p:cNvSpPr txBox="1"/>
            <p:nvPr/>
          </p:nvSpPr>
          <p:spPr>
            <a:xfrm>
              <a:off x="0" y="-39183"/>
              <a:ext cx="8621560" cy="5907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617"/>
                </a:lnSpc>
                <a:spcBef>
                  <a:spcPct val="0"/>
                </a:spcBef>
              </a:pPr>
              <a:r>
                <a:rPr lang="en-US" sz="2761" spc="27">
                  <a:solidFill>
                    <a:srgbClr val="191919"/>
                  </a:solidFill>
                  <a:latin typeface="Aileron Heavy"/>
                </a:rPr>
                <a:t>Etat des lieux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597941"/>
              <a:ext cx="8621560" cy="88720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757"/>
                </a:lnSpc>
              </a:pPr>
              <a:r>
                <a:rPr lang="en-US" sz="1969" spc="78">
                  <a:solidFill>
                    <a:srgbClr val="191919"/>
                  </a:solidFill>
                  <a:latin typeface="Aileron Bold"/>
                </a:rPr>
                <a:t>Nouvellement arrivée </a:t>
              </a:r>
            </a:p>
            <a:p>
              <a:pPr marL="0" lvl="0" indent="0" algn="ctr">
                <a:lnSpc>
                  <a:spcPts val="2757"/>
                </a:lnSpc>
              </a:pPr>
              <a:r>
                <a:rPr lang="en-US" sz="1969" spc="78">
                  <a:solidFill>
                    <a:srgbClr val="191919"/>
                  </a:solidFill>
                  <a:latin typeface="Aileron Bold"/>
                </a:rPr>
                <a:t>dans l’établissement</a:t>
              </a:r>
            </a:p>
          </p:txBody>
        </p:sp>
      </p:grpSp>
      <p:sp>
        <p:nvSpPr>
          <p:cNvPr id="6" name="AutoShape 6"/>
          <p:cNvSpPr/>
          <p:nvPr/>
        </p:nvSpPr>
        <p:spPr>
          <a:xfrm>
            <a:off x="1028700" y="3392195"/>
            <a:ext cx="3194627" cy="5866105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sp>
        <p:nvSpPr>
          <p:cNvPr id="7" name="AutoShape 7"/>
          <p:cNvSpPr/>
          <p:nvPr/>
        </p:nvSpPr>
        <p:spPr>
          <a:xfrm>
            <a:off x="14064673" y="3392195"/>
            <a:ext cx="3194627" cy="5866105"/>
          </a:xfrm>
          <a:prstGeom prst="rect">
            <a:avLst/>
          </a:prstGeom>
          <a:solidFill>
            <a:srgbClr val="2C92D5"/>
          </a:solidFill>
        </p:spPr>
        <p:txBody>
          <a:bodyPr/>
          <a:lstStyle/>
          <a:p>
            <a:endParaRPr lang="fr-FR"/>
          </a:p>
        </p:txBody>
      </p:sp>
      <p:sp>
        <p:nvSpPr>
          <p:cNvPr id="8" name="AutoShape 8"/>
          <p:cNvSpPr/>
          <p:nvPr/>
        </p:nvSpPr>
        <p:spPr>
          <a:xfrm>
            <a:off x="10805680" y="3392195"/>
            <a:ext cx="3194627" cy="5866105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sp>
        <p:nvSpPr>
          <p:cNvPr id="9" name="AutoShape 9"/>
          <p:cNvSpPr/>
          <p:nvPr/>
        </p:nvSpPr>
        <p:spPr>
          <a:xfrm>
            <a:off x="7546686" y="3392195"/>
            <a:ext cx="3194627" cy="5866105"/>
          </a:xfrm>
          <a:prstGeom prst="rect">
            <a:avLst/>
          </a:prstGeom>
          <a:solidFill>
            <a:srgbClr val="86EAE9"/>
          </a:solidFill>
        </p:spPr>
        <p:txBody>
          <a:bodyPr/>
          <a:lstStyle/>
          <a:p>
            <a:endParaRPr lang="fr-FR"/>
          </a:p>
        </p:txBody>
      </p:sp>
      <p:sp>
        <p:nvSpPr>
          <p:cNvPr id="10" name="AutoShape 10"/>
          <p:cNvSpPr/>
          <p:nvPr/>
        </p:nvSpPr>
        <p:spPr>
          <a:xfrm>
            <a:off x="4287693" y="3392195"/>
            <a:ext cx="3194627" cy="5866105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sp>
        <p:nvSpPr>
          <p:cNvPr id="11" name="AutoShape 11"/>
          <p:cNvSpPr/>
          <p:nvPr/>
        </p:nvSpPr>
        <p:spPr>
          <a:xfrm>
            <a:off x="1028700" y="5143500"/>
            <a:ext cx="3194627" cy="41148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2" name="TextBox 12"/>
          <p:cNvSpPr txBox="1"/>
          <p:nvPr/>
        </p:nvSpPr>
        <p:spPr>
          <a:xfrm>
            <a:off x="1348146" y="4044582"/>
            <a:ext cx="2555736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54"/>
              </a:lnSpc>
              <a:spcBef>
                <a:spcPct val="0"/>
              </a:spcBef>
            </a:pPr>
            <a:r>
              <a:rPr lang="en-US" sz="2600" spc="26">
                <a:solidFill>
                  <a:srgbClr val="191919"/>
                </a:solidFill>
                <a:latin typeface="Aileron Heavy"/>
              </a:rPr>
              <a:t>Pédagogie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028700" y="5407624"/>
            <a:ext cx="3192318" cy="18383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31799" lvl="1" indent="-215899" algn="ctr">
              <a:lnSpc>
                <a:spcPts val="2999"/>
              </a:lnSpc>
              <a:buFont typeface="Arial"/>
              <a:buChar char="•"/>
            </a:pPr>
            <a:r>
              <a:rPr lang="en-US" sz="1999" spc="99">
                <a:solidFill>
                  <a:srgbClr val="191919"/>
                </a:solidFill>
                <a:latin typeface="Aileron"/>
              </a:rPr>
              <a:t>Emi en place pour les 6èmes</a:t>
            </a:r>
          </a:p>
          <a:p>
            <a:pPr marL="431799" lvl="1" indent="-215899" algn="ctr">
              <a:lnSpc>
                <a:spcPts val="2999"/>
              </a:lnSpc>
              <a:buFont typeface="Arial"/>
              <a:buChar char="•"/>
            </a:pPr>
            <a:r>
              <a:rPr lang="en-US" sz="1999" spc="99">
                <a:solidFill>
                  <a:srgbClr val="191919"/>
                </a:solidFill>
                <a:latin typeface="Aileron"/>
              </a:rPr>
              <a:t>Projets avec les enseignants notamment de lettres</a:t>
            </a:r>
          </a:p>
        </p:txBody>
      </p:sp>
      <p:grpSp>
        <p:nvGrpSpPr>
          <p:cNvPr id="14" name="Group 14"/>
          <p:cNvGrpSpPr/>
          <p:nvPr/>
        </p:nvGrpSpPr>
        <p:grpSpPr>
          <a:xfrm rot="-2700000">
            <a:off x="2376650" y="4894535"/>
            <a:ext cx="498728" cy="497930"/>
            <a:chOff x="0" y="0"/>
            <a:chExt cx="6350000" cy="6339840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6" name="AutoShape 16"/>
          <p:cNvSpPr/>
          <p:nvPr/>
        </p:nvSpPr>
        <p:spPr>
          <a:xfrm>
            <a:off x="4287693" y="5143500"/>
            <a:ext cx="3194627" cy="41148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17" name="TextBox 17"/>
          <p:cNvSpPr txBox="1"/>
          <p:nvPr/>
        </p:nvSpPr>
        <p:spPr>
          <a:xfrm>
            <a:off x="4607139" y="3625482"/>
            <a:ext cx="2555736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54"/>
              </a:lnSpc>
              <a:spcBef>
                <a:spcPct val="0"/>
              </a:spcBef>
            </a:pPr>
            <a:r>
              <a:rPr lang="en-US" sz="2600" spc="26">
                <a:solidFill>
                  <a:srgbClr val="191919"/>
                </a:solidFill>
                <a:latin typeface="Aileron Heavy"/>
              </a:rPr>
              <a:t>Gestion : logiciel documentaire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223327" y="7978775"/>
            <a:ext cx="3194627" cy="1133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000"/>
              </a:lnSpc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Méconnaissance complète du logiciel PMB</a:t>
            </a:r>
          </a:p>
        </p:txBody>
      </p:sp>
      <p:grpSp>
        <p:nvGrpSpPr>
          <p:cNvPr id="19" name="Group 19"/>
          <p:cNvGrpSpPr/>
          <p:nvPr/>
        </p:nvGrpSpPr>
        <p:grpSpPr>
          <a:xfrm rot="-2700000">
            <a:off x="5635643" y="4894535"/>
            <a:ext cx="498728" cy="497930"/>
            <a:chOff x="0" y="0"/>
            <a:chExt cx="6350000" cy="6339840"/>
          </a:xfrm>
        </p:grpSpPr>
        <p:sp>
          <p:nvSpPr>
            <p:cNvPr id="20" name="Freeform 2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" name="AutoShape 21"/>
          <p:cNvSpPr/>
          <p:nvPr/>
        </p:nvSpPr>
        <p:spPr>
          <a:xfrm>
            <a:off x="7546686" y="5143500"/>
            <a:ext cx="3194627" cy="41148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22" name="TextBox 22"/>
          <p:cNvSpPr txBox="1"/>
          <p:nvPr/>
        </p:nvSpPr>
        <p:spPr>
          <a:xfrm>
            <a:off x="7866132" y="4044582"/>
            <a:ext cx="2555736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54"/>
              </a:lnSpc>
              <a:spcBef>
                <a:spcPct val="0"/>
              </a:spcBef>
            </a:pPr>
            <a:r>
              <a:rPr lang="en-US" sz="2600" spc="26">
                <a:solidFill>
                  <a:srgbClr val="191919"/>
                </a:solidFill>
                <a:latin typeface="Aileron Heavy"/>
              </a:rPr>
              <a:t>Fonds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4271973" y="5303820"/>
            <a:ext cx="3194627" cy="20459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88824" lvl="1" indent="-194412" algn="ctr">
              <a:lnSpc>
                <a:spcPts val="2701"/>
              </a:lnSpc>
              <a:buFont typeface="Arial"/>
              <a:buChar char="•"/>
            </a:pPr>
            <a:r>
              <a:rPr lang="en-US" sz="1800" spc="90">
                <a:solidFill>
                  <a:srgbClr val="191919"/>
                </a:solidFill>
                <a:latin typeface="Aileron"/>
              </a:rPr>
              <a:t>Fonds pas entièrement saisi,</a:t>
            </a:r>
          </a:p>
          <a:p>
            <a:pPr marL="388824" lvl="1" indent="-194412" algn="ctr">
              <a:lnSpc>
                <a:spcPts val="2701"/>
              </a:lnSpc>
              <a:buFont typeface="Arial"/>
              <a:buChar char="•"/>
            </a:pPr>
            <a:r>
              <a:rPr lang="en-US" sz="1800" spc="90">
                <a:solidFill>
                  <a:srgbClr val="191919"/>
                </a:solidFill>
                <a:latin typeface="Aileron"/>
              </a:rPr>
              <a:t>Documents pas tous numérotés, </a:t>
            </a:r>
          </a:p>
          <a:p>
            <a:pPr marL="388824" lvl="1" indent="-194412" algn="ctr">
              <a:lnSpc>
                <a:spcPts val="2701"/>
              </a:lnSpc>
              <a:buFont typeface="Arial"/>
              <a:buChar char="•"/>
            </a:pPr>
            <a:r>
              <a:rPr lang="en-US" sz="1800" spc="90">
                <a:solidFill>
                  <a:srgbClr val="191919"/>
                </a:solidFill>
                <a:latin typeface="Aileron"/>
              </a:rPr>
              <a:t>Numéros ne correspondent pas </a:t>
            </a:r>
          </a:p>
        </p:txBody>
      </p:sp>
      <p:grpSp>
        <p:nvGrpSpPr>
          <p:cNvPr id="24" name="Group 24"/>
          <p:cNvGrpSpPr/>
          <p:nvPr/>
        </p:nvGrpSpPr>
        <p:grpSpPr>
          <a:xfrm rot="-2700000">
            <a:off x="8894636" y="4894535"/>
            <a:ext cx="498728" cy="497930"/>
            <a:chOff x="0" y="0"/>
            <a:chExt cx="6350000" cy="6339840"/>
          </a:xfrm>
        </p:grpSpPr>
        <p:sp>
          <p:nvSpPr>
            <p:cNvPr id="25" name="Freeform 2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EAE9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6" name="AutoShape 26"/>
          <p:cNvSpPr/>
          <p:nvPr/>
        </p:nvSpPr>
        <p:spPr>
          <a:xfrm>
            <a:off x="10805680" y="5143500"/>
            <a:ext cx="3194627" cy="41148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27" name="TextBox 27"/>
          <p:cNvSpPr txBox="1"/>
          <p:nvPr/>
        </p:nvSpPr>
        <p:spPr>
          <a:xfrm>
            <a:off x="11125125" y="3625482"/>
            <a:ext cx="2555736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54"/>
              </a:lnSpc>
              <a:spcBef>
                <a:spcPct val="0"/>
              </a:spcBef>
            </a:pPr>
            <a:r>
              <a:rPr lang="en-US" sz="2600" spc="26">
                <a:solidFill>
                  <a:srgbClr val="191919"/>
                </a:solidFill>
                <a:latin typeface="Aileron Heavy"/>
              </a:rPr>
              <a:t>Organisation du Fonds du CDI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7533275" y="5566692"/>
            <a:ext cx="3192318" cy="1520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Fonds petit : 2500 ouvrages</a:t>
            </a:r>
          </a:p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Belle collection de BD</a:t>
            </a:r>
          </a:p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Manque : revues, poésies, documentaire... </a:t>
            </a:r>
          </a:p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Documentaires peu récents</a:t>
            </a:r>
          </a:p>
        </p:txBody>
      </p:sp>
      <p:grpSp>
        <p:nvGrpSpPr>
          <p:cNvPr id="29" name="Group 29"/>
          <p:cNvGrpSpPr/>
          <p:nvPr/>
        </p:nvGrpSpPr>
        <p:grpSpPr>
          <a:xfrm rot="-2700000">
            <a:off x="12153629" y="4894535"/>
            <a:ext cx="498728" cy="497930"/>
            <a:chOff x="0" y="0"/>
            <a:chExt cx="6350000" cy="633984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" name="AutoShape 31"/>
          <p:cNvSpPr/>
          <p:nvPr/>
        </p:nvSpPr>
        <p:spPr>
          <a:xfrm>
            <a:off x="14064673" y="5143500"/>
            <a:ext cx="3194627" cy="4114800"/>
          </a:xfrm>
          <a:prstGeom prst="rect">
            <a:avLst/>
          </a:prstGeom>
          <a:solidFill>
            <a:srgbClr val="FFFFFF">
              <a:alpha val="60000"/>
            </a:srgbClr>
          </a:solidFill>
        </p:spPr>
        <p:txBody>
          <a:bodyPr/>
          <a:lstStyle/>
          <a:p>
            <a:endParaRPr lang="fr-FR"/>
          </a:p>
        </p:txBody>
      </p:sp>
      <p:sp>
        <p:nvSpPr>
          <p:cNvPr id="32" name="TextBox 32"/>
          <p:cNvSpPr txBox="1"/>
          <p:nvPr/>
        </p:nvSpPr>
        <p:spPr>
          <a:xfrm>
            <a:off x="14384119" y="4044582"/>
            <a:ext cx="2555736" cy="4179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3354"/>
              </a:lnSpc>
              <a:spcBef>
                <a:spcPct val="0"/>
              </a:spcBef>
            </a:pPr>
            <a:r>
              <a:rPr lang="en-US" sz="2600" spc="26">
                <a:solidFill>
                  <a:srgbClr val="191919"/>
                </a:solidFill>
                <a:latin typeface="Aileron Heavy"/>
              </a:rPr>
              <a:t>Autres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0792268" y="5364450"/>
            <a:ext cx="3125643" cy="1985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93238" lvl="1" indent="-246619" algn="ctr">
              <a:lnSpc>
                <a:spcPts val="3426"/>
              </a:lnSpc>
              <a:buFont typeface="Arial"/>
              <a:buChar char="•"/>
            </a:pPr>
            <a:r>
              <a:rPr lang="en-US" sz="2284" spc="114">
                <a:solidFill>
                  <a:srgbClr val="191919"/>
                </a:solidFill>
                <a:latin typeface="Aileron"/>
              </a:rPr>
              <a:t>peu opérationnel et un peu confus</a:t>
            </a:r>
          </a:p>
          <a:p>
            <a:pPr marL="431801" lvl="1" indent="-215900" algn="ctr">
              <a:lnSpc>
                <a:spcPts val="3000"/>
              </a:lnSpc>
              <a:buFont typeface="Arial"/>
              <a:buChar char="•"/>
            </a:pPr>
            <a:r>
              <a:rPr lang="en-US" sz="2000" spc="100">
                <a:solidFill>
                  <a:srgbClr val="191919"/>
                </a:solidFill>
                <a:latin typeface="Aileron"/>
              </a:rPr>
              <a:t>Une réserve avec beaucoup de livres non saisis</a:t>
            </a:r>
          </a:p>
        </p:txBody>
      </p:sp>
      <p:grpSp>
        <p:nvGrpSpPr>
          <p:cNvPr id="34" name="Group 34"/>
          <p:cNvGrpSpPr/>
          <p:nvPr/>
        </p:nvGrpSpPr>
        <p:grpSpPr>
          <a:xfrm rot="-2700000">
            <a:off x="15412623" y="4894535"/>
            <a:ext cx="498728" cy="497930"/>
            <a:chOff x="0" y="0"/>
            <a:chExt cx="6350000" cy="6339840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C92D5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6" name="Group 36"/>
          <p:cNvGrpSpPr/>
          <p:nvPr/>
        </p:nvGrpSpPr>
        <p:grpSpPr>
          <a:xfrm rot="-8100000">
            <a:off x="10950612" y="927545"/>
            <a:ext cx="1164053" cy="1162190"/>
            <a:chOff x="0" y="0"/>
            <a:chExt cx="6350000" cy="6339840"/>
          </a:xfrm>
        </p:grpSpPr>
        <p:sp>
          <p:nvSpPr>
            <p:cNvPr id="37" name="Freeform 37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EAE9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6910114" y="951305"/>
            <a:ext cx="783092" cy="944467"/>
            <a:chOff x="0" y="0"/>
            <a:chExt cx="1044123" cy="1259289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 u="none">
                  <a:solidFill>
                    <a:srgbClr val="86EAE9"/>
                  </a:solidFill>
                  <a:latin typeface="Aileron Ultra-Bold"/>
                </a:rPr>
                <a:t>0</a:t>
              </a:r>
            </a:p>
          </p:txBody>
        </p:sp>
      </p:grpSp>
      <p:sp>
        <p:nvSpPr>
          <p:cNvPr id="41" name="TextBox 41"/>
          <p:cNvSpPr txBox="1"/>
          <p:nvPr/>
        </p:nvSpPr>
        <p:spPr>
          <a:xfrm>
            <a:off x="1031009" y="7851775"/>
            <a:ext cx="3192318" cy="14065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>
                <a:solidFill>
                  <a:srgbClr val="000000"/>
                </a:solidFill>
                <a:latin typeface="Open Sans"/>
              </a:rPr>
              <a:t>Bonne réception des propositions de séances des enseignants à la pré-rentrée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1630814" y="7249142"/>
            <a:ext cx="211395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2023-2024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4796160" y="7249142"/>
            <a:ext cx="211395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2023-2024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8022656" y="7254875"/>
            <a:ext cx="211395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2023-2024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7482320" y="7744460"/>
            <a:ext cx="3194627" cy="1520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5443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Achat pour des projets lecture, atelier, ouvrages récents</a:t>
            </a:r>
          </a:p>
          <a:p>
            <a:pPr marL="345443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Saisie d’une partie des ouvrages du CDI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1312814" y="7249142"/>
            <a:ext cx="211395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2023-2024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0792268" y="8124872"/>
            <a:ext cx="3125643" cy="4082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493238" lvl="1" indent="-246619" algn="ctr">
              <a:lnSpc>
                <a:spcPts val="3426"/>
              </a:lnSpc>
              <a:buFont typeface="Arial"/>
              <a:buChar char="•"/>
            </a:pPr>
            <a:r>
              <a:rPr lang="en-US" sz="2284" spc="114">
                <a:solidFill>
                  <a:srgbClr val="191919"/>
                </a:solidFill>
                <a:latin typeface="Aileron"/>
              </a:rPr>
              <a:t>Mangas déplacés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4047932" y="5299212"/>
            <a:ext cx="3192318" cy="1824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Beaucoup de projets culturels, sportifs, remédiation...</a:t>
            </a:r>
          </a:p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PAME lecture ecriture sur le JO 2024</a:t>
            </a:r>
          </a:p>
          <a:p>
            <a:pPr marL="345441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Manque de matériels au CDi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4825900" y="7254875"/>
            <a:ext cx="211395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2023-2024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14114607" y="7744460"/>
            <a:ext cx="3194627" cy="1520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345443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Accès à une imprimante </a:t>
            </a:r>
          </a:p>
          <a:p>
            <a:pPr marL="345443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réflexion avec les élèves pour améliorer le CDI</a:t>
            </a:r>
          </a:p>
          <a:p>
            <a:pPr marL="345443" lvl="1" indent="-172721" algn="ctr">
              <a:lnSpc>
                <a:spcPts val="2400"/>
              </a:lnSpc>
              <a:buFont typeface="Arial"/>
              <a:buChar char="•"/>
            </a:pPr>
            <a:r>
              <a:rPr lang="en-US" sz="1600" spc="80">
                <a:solidFill>
                  <a:srgbClr val="191919"/>
                </a:solidFill>
                <a:latin typeface="Aileron"/>
              </a:rPr>
              <a:t>Propositions aux enseignants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83384"/>
            <a:ext cx="4777276" cy="1644902"/>
          </a:xfrm>
          <a:prstGeom prst="rect">
            <a:avLst/>
          </a:prstGeom>
          <a:solidFill>
            <a:srgbClr val="3EDAD8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5223950" y="324740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52476" y="309236"/>
            <a:ext cx="783092" cy="946033"/>
            <a:chOff x="0" y="0"/>
            <a:chExt cx="1044123" cy="126137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61378"/>
            </a:xfrm>
            <a:custGeom>
              <a:avLst/>
              <a:gdLst/>
              <a:ahLst/>
              <a:cxnLst/>
              <a:rect l="l" t="t" r="r" b="b"/>
              <a:pathLst>
                <a:path w="1044123" h="1261378">
                  <a:moveTo>
                    <a:pt x="0" y="0"/>
                  </a:moveTo>
                  <a:lnTo>
                    <a:pt x="1044123" y="0"/>
                  </a:lnTo>
                  <a:lnTo>
                    <a:pt x="1044123" y="1261378"/>
                  </a:lnTo>
                  <a:lnTo>
                    <a:pt x="0" y="12613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403" r="-104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2892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EDAD8"/>
                  </a:solidFill>
                  <a:latin typeface="Aileron Ultra-Bold"/>
                </a:rPr>
                <a:t>1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302092" y="1959829"/>
          <a:ext cx="15683816" cy="8264528"/>
        </p:xfrm>
        <a:graphic>
          <a:graphicData uri="http://schemas.openxmlformats.org/drawingml/2006/table">
            <a:tbl>
              <a:tblPr/>
              <a:tblGrid>
                <a:gridCol w="5227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841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15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Favoriser les échanges entre les établissements d’un même réseau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Prise de contacts lors des réunions de bassin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d’élèves impliqués dans les projets inter-établissement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7168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S’informer de l’activité du réseau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aux réunions de bassin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Proposition pour être coordonnatrice du réseau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réunions faites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Niveau d’implication dans les réunions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8464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au développement d’une politique de lecture dans l’établissement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Atelier manga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projet bulles de Marseille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Actions ponctuelles en co-animation avec les enseignants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EMI : incitation à la lecture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d’élèves impliqués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prêts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1327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Soutenir le projet webradio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Lancement d’un atelier entre 12h50 et 13h45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demande de subvention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Communication aux enseignants et aux élèves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Matériels achetés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d’élèves et d’enseignants participant aux projets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2239963" y="13988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FAVORISER LE CONTINUUM PÉDAGOGIQUE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139238" y="4819967"/>
            <a:ext cx="952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6828453" y="674879"/>
            <a:ext cx="10595074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Développer les continuités inter-cycles et inter-degré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83384"/>
            <a:ext cx="4777276" cy="1644902"/>
          </a:xfrm>
          <a:prstGeom prst="rect">
            <a:avLst/>
          </a:prstGeom>
          <a:solidFill>
            <a:srgbClr val="3EDAD8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5223950" y="324740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52476" y="309236"/>
            <a:ext cx="783092" cy="946033"/>
            <a:chOff x="0" y="0"/>
            <a:chExt cx="1044123" cy="126137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61378"/>
            </a:xfrm>
            <a:custGeom>
              <a:avLst/>
              <a:gdLst/>
              <a:ahLst/>
              <a:cxnLst/>
              <a:rect l="l" t="t" r="r" b="b"/>
              <a:pathLst>
                <a:path w="1044123" h="1261378">
                  <a:moveTo>
                    <a:pt x="0" y="0"/>
                  </a:moveTo>
                  <a:lnTo>
                    <a:pt x="1044123" y="0"/>
                  </a:lnTo>
                  <a:lnTo>
                    <a:pt x="1044123" y="1261378"/>
                  </a:lnTo>
                  <a:lnTo>
                    <a:pt x="0" y="12613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403" r="-104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2892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EDAD8"/>
                  </a:solidFill>
                  <a:latin typeface="Aileron Ultra-Bold"/>
                </a:rPr>
                <a:t>1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337398" y="1728286"/>
          <a:ext cx="16328828" cy="8286194"/>
        </p:xfrm>
        <a:graphic>
          <a:graphicData uri="http://schemas.openxmlformats.org/drawingml/2006/table">
            <a:tbl>
              <a:tblPr/>
              <a:tblGrid>
                <a:gridCol w="50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3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3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5089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5354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Former les élèves aux compétences info-documentaires et à l’Education au Médias et à l’information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EMI 6ème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Proposition d’une progression 5, 4, 3 sur les heures de permanence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co-animation avec les enseignants sur des projets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à PIX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Progressivité des apprentissages en EMI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d’heures et de classes dans l’année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7248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Construire et gérer un fonds documentaire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Enregistrer l’ensemble du fonds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Trier les documents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Avoir une politique d’acquisition à partir des besoins et des suggestions.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base à jour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pertinence du fonds documentaire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7248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Mutualiser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des documents pour le site des professeurs documentalistes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et proposer des séances aux réunions de bassin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publications ou de documents proposés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1256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Assurer une veille documentaire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 Consulter régulièrement les sites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des éléments intéressants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2239963" y="13988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FAVORISER LE CONTINUUM PÉDAGOGIQUE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139238" y="4819967"/>
            <a:ext cx="952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7726928" y="674879"/>
            <a:ext cx="8798123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Créer les conditions d’un parcours cohérent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83384"/>
            <a:ext cx="4777276" cy="1644902"/>
          </a:xfrm>
          <a:prstGeom prst="rect">
            <a:avLst/>
          </a:prstGeom>
          <a:solidFill>
            <a:srgbClr val="3EDAD8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5223950" y="324740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EDAD8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252476" y="309236"/>
            <a:ext cx="783092" cy="946033"/>
            <a:chOff x="0" y="0"/>
            <a:chExt cx="1044123" cy="1261378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61378"/>
            </a:xfrm>
            <a:custGeom>
              <a:avLst/>
              <a:gdLst/>
              <a:ahLst/>
              <a:cxnLst/>
              <a:rect l="l" t="t" r="r" b="b"/>
              <a:pathLst>
                <a:path w="1044123" h="1261378">
                  <a:moveTo>
                    <a:pt x="0" y="0"/>
                  </a:moveTo>
                  <a:lnTo>
                    <a:pt x="1044123" y="0"/>
                  </a:lnTo>
                  <a:lnTo>
                    <a:pt x="1044123" y="1261378"/>
                  </a:lnTo>
                  <a:lnTo>
                    <a:pt x="0" y="126137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403" r="-104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2892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EDAD8"/>
                  </a:solidFill>
                  <a:latin typeface="Aileron Ultra-Bold"/>
                </a:rPr>
                <a:t>1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028700" y="2571763"/>
          <a:ext cx="16328828" cy="5876925"/>
        </p:xfrm>
        <a:graphic>
          <a:graphicData uri="http://schemas.openxmlformats.org/drawingml/2006/table">
            <a:tbl>
              <a:tblPr/>
              <a:tblGrid>
                <a:gridCol w="5061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3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3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6559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018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Engager ses actions/projets dans les parcours éducatifs (citoyen/santé/avenir/art et culture)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des séances sur l’orientation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aux journées à thèmes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projets inscrits dans les parcours éducatifs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18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Contribuer à la transmission des valeurs de la république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Expositions sur les différents thèmes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Séances pédagogiques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Communication sur ce qui est possible de faire en partenariat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à la formation des délégués</a:t>
                      </a: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...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séances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d’expositions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2239963" y="13988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FAVORISER LE CONTINUUM PÉDAGOGIQUE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9139238" y="4819967"/>
            <a:ext cx="952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endParaRPr/>
          </a:p>
        </p:txBody>
      </p:sp>
      <p:sp>
        <p:nvSpPr>
          <p:cNvPr id="11" name="TextBox 11"/>
          <p:cNvSpPr txBox="1"/>
          <p:nvPr/>
        </p:nvSpPr>
        <p:spPr>
          <a:xfrm>
            <a:off x="8736950" y="674879"/>
            <a:ext cx="6778079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Fluidifier et sécuriser les parcours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74463" y="332662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69713" y="574018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37154" y="556467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224473" y="2126852"/>
          <a:ext cx="15839054" cy="8001000"/>
        </p:xfrm>
        <a:graphic>
          <a:graphicData uri="http://schemas.openxmlformats.org/drawingml/2006/table">
            <a:tbl>
              <a:tblPr/>
              <a:tblGrid>
                <a:gridCol w="5279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0862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62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Enseigner, co-enseigner l’EMI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Évaluer les compétences dans le cadre de l’EMI 6ème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des actions en EMI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projets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Valorisation des projets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0862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Former aux nouveaux outils et plateformes numérique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Utiliser des outils numériques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Former aux outils numériques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formations aux outils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0862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S’appuyer sur des dispositifs innovants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Développer la ludothèque avec des jeux éducatif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Réaliser des escape game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Pertinence des dispositifs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37550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Contribuer à la dynamique des médias scolaires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Ateliers pendant la pause méridienne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Projets en collaboration avec les enseignants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EMI 6ème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Publications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52780" y="51274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07540" y="531543"/>
            <a:ext cx="1146400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Dépasser l’acquisition des savoirs fondamentaux pour que chaque élève soit acteur de sa réussite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74463" y="332662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69713" y="574018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37154" y="556467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224473" y="2126852"/>
          <a:ext cx="15839054" cy="8115300"/>
        </p:xfrm>
        <a:graphic>
          <a:graphicData uri="http://schemas.openxmlformats.org/drawingml/2006/table">
            <a:tbl>
              <a:tblPr/>
              <a:tblGrid>
                <a:gridCol w="5279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0759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9689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Préparer aux examens et certifications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Pix : favoriser l’utilisation de pix dès la sixième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Motiver les élèves à développer les compétences numériques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Travailler l’oral en co-animation avec des enseignants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Remédiation en fluence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Participation aux différentes évaluation et certifications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9252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Evaluer les compétences du socle commun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essentiellement dans le cadre de l’emi 6ème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60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Accompagner les élèves dans la construction de leur parcours avenir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Collaboration avec la psy-en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Mise à jour du kiosque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Communication de propositions de séances sur l’orientation aux enseignants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séance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niveau d’implication dans l’orientation de l’élève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52780" y="51274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07540" y="531543"/>
            <a:ext cx="11464005" cy="11804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Accompagner les élèves vers une meilleure qualification et une meilleure insertion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74463" y="332662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69713" y="574018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37154" y="556467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028700" y="2821480"/>
          <a:ext cx="15839054" cy="5934075"/>
        </p:xfrm>
        <a:graphic>
          <a:graphicData uri="http://schemas.openxmlformats.org/drawingml/2006/table">
            <a:tbl>
              <a:tblPr/>
              <a:tblGrid>
                <a:gridCol w="5279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343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618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Collaborer à l’acquisition des apprentissages des EBEP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Remédiation fluence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Groupe de niveaux (partage d’une classe entre l’enseignant et le professeur documentaliste)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Nombre de séances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0023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Prendre en compte les besoins de ces élèves au CDI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Mettre en valeur un fonds adapté (FAL : facile à lire)</a:t>
                      </a:r>
                      <a:endParaRPr lang="en-US" sz="1100"/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 Réorganiser le fonds du CDI</a:t>
                      </a:r>
                    </a:p>
                    <a:p>
                      <a:pPr marL="431801" lvl="1" indent="-215900" algn="ctr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Compléter le fonds y compris en ressources numériques (scholarvox, sondo?)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Aménagement de l’accueil des élèves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 du fonds dédiée à la démarche inclusive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52780" y="51274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07540" y="531543"/>
            <a:ext cx="1146400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S’engager dans une démarche de scolarisation inclusive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74463" y="332662"/>
            <a:ext cx="4777276" cy="1644902"/>
          </a:xfrm>
          <a:prstGeom prst="rect">
            <a:avLst/>
          </a:prstGeom>
          <a:solidFill>
            <a:srgbClr val="37C9EF"/>
          </a:solidFill>
        </p:spPr>
        <p:txBody>
          <a:bodyPr/>
          <a:lstStyle/>
          <a:p>
            <a:endParaRPr lang="fr-FR"/>
          </a:p>
        </p:txBody>
      </p:sp>
      <p:grpSp>
        <p:nvGrpSpPr>
          <p:cNvPr id="3" name="Group 3"/>
          <p:cNvGrpSpPr/>
          <p:nvPr/>
        </p:nvGrpSpPr>
        <p:grpSpPr>
          <a:xfrm rot="-8100000">
            <a:off x="4669713" y="574018"/>
            <a:ext cx="1164053" cy="1162190"/>
            <a:chOff x="0" y="0"/>
            <a:chExt cx="6350000" cy="6339840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7C9EF"/>
            </a:solidFill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637154" y="556467"/>
            <a:ext cx="783092" cy="944467"/>
            <a:chOff x="0" y="0"/>
            <a:chExt cx="1044123" cy="1259289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044123" cy="1259289"/>
            </a:xfrm>
            <a:custGeom>
              <a:avLst/>
              <a:gdLst/>
              <a:ahLst/>
              <a:cxnLst/>
              <a:rect l="l" t="t" r="r" b="b"/>
              <a:pathLst>
                <a:path w="1044123" h="1259289">
                  <a:moveTo>
                    <a:pt x="0" y="0"/>
                  </a:moveTo>
                  <a:lnTo>
                    <a:pt x="1044123" y="0"/>
                  </a:lnTo>
                  <a:lnTo>
                    <a:pt x="1044123" y="1259289"/>
                  </a:lnTo>
                  <a:lnTo>
                    <a:pt x="0" y="125928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-10303" r="-10303"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135672" y="221848"/>
              <a:ext cx="772779" cy="76796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4716"/>
                </a:lnSpc>
                <a:spcBef>
                  <a:spcPct val="0"/>
                </a:spcBef>
              </a:pPr>
              <a:r>
                <a:rPr lang="en-US" sz="3600">
                  <a:solidFill>
                    <a:srgbClr val="37C9EF"/>
                  </a:solidFill>
                  <a:latin typeface="Aileron Ultra-Bold"/>
                </a:rPr>
                <a:t>2</a:t>
              </a:r>
            </a:p>
          </p:txBody>
        </p:sp>
      </p:grpSp>
      <p:graphicFrame>
        <p:nvGraphicFramePr>
          <p:cNvPr id="8" name="Table 8"/>
          <p:cNvGraphicFramePr>
            <a:graphicFrameLocks noGrp="1"/>
          </p:cNvGraphicFramePr>
          <p:nvPr/>
        </p:nvGraphicFramePr>
        <p:xfrm>
          <a:off x="1028700" y="2821480"/>
          <a:ext cx="15839054" cy="4524375"/>
        </p:xfrm>
        <a:graphic>
          <a:graphicData uri="http://schemas.openxmlformats.org/drawingml/2006/table">
            <a:tbl>
              <a:tblPr/>
              <a:tblGrid>
                <a:gridCol w="5279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79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46549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Actions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Activités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 Bold"/>
                        </a:rPr>
                        <a:t>Indicateurs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331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Proposer en langue étrangère des ouvrages et des périodiques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Saisie et mise en valeur du fonds étranger</a:t>
                      </a:r>
                      <a:endParaRPr lang="en-US" sz="1100"/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Réorganisation du fonds pour le mettre en valeur</a:t>
                      </a:r>
                    </a:p>
                    <a:p>
                      <a:pPr algn="ctr">
                        <a:lnSpc>
                          <a:spcPts val="2800"/>
                        </a:lnSpc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Communiquer sur ce fonds</a:t>
                      </a:r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 du fonds dédiée à l’international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3495"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aux projets d’échanges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ileron"/>
                        </a:rPr>
                        <a:t>Participer aux journées sur l’Europe</a:t>
                      </a: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00"/>
                        </a:lnSpc>
                        <a:defRPr/>
                      </a:pPr>
                      <a:endParaRPr lang="en-US" sz="1100"/>
                    </a:p>
                  </a:txBody>
                  <a:tcPr marL="190500" marR="190500" marT="190500" marB="19050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9"/>
          <p:cNvSpPr txBox="1"/>
          <p:nvPr/>
        </p:nvSpPr>
        <p:spPr>
          <a:xfrm>
            <a:off x="1552780" y="512747"/>
            <a:ext cx="3235874" cy="12561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3354"/>
              </a:lnSpc>
              <a:spcBef>
                <a:spcPct val="0"/>
              </a:spcBef>
            </a:pPr>
            <a:r>
              <a:rPr lang="en-US" sz="2600" spc="101">
                <a:solidFill>
                  <a:srgbClr val="FFFFFF"/>
                </a:solidFill>
                <a:latin typeface="Aileron Bold"/>
              </a:rPr>
              <a:t>SUSCITER L’AMBITION DES ÉLÈVES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07540" y="531543"/>
            <a:ext cx="11464005" cy="5803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000000"/>
                </a:solidFill>
                <a:latin typeface="Open Sans"/>
              </a:rPr>
              <a:t>Développer l’ouverture internationale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1523</Words>
  <Application>Microsoft Office PowerPoint</Application>
  <PresentationFormat>Personnalisé</PresentationFormat>
  <Paragraphs>301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Aileron Bold</vt:lpstr>
      <vt:lpstr>Open Sans Bold</vt:lpstr>
      <vt:lpstr>Aileron</vt:lpstr>
      <vt:lpstr>Calibri</vt:lpstr>
      <vt:lpstr>Aileron Heavy</vt:lpstr>
      <vt:lpstr>Aileron Ultra-Bold</vt:lpstr>
      <vt:lpstr>Arial</vt:lpstr>
      <vt:lpstr>Open Sans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documentaire 2023.2024</dc:title>
  <dc:creator>Thill</dc:creator>
  <cp:lastModifiedBy>Nathalie Thill</cp:lastModifiedBy>
  <cp:revision>2</cp:revision>
  <dcterms:created xsi:type="dcterms:W3CDTF">2006-08-16T00:00:00Z</dcterms:created>
  <dcterms:modified xsi:type="dcterms:W3CDTF">2024-02-05T16:42:22Z</dcterms:modified>
  <dc:identifier>DAFwYef5J_0</dc:identifier>
</cp:coreProperties>
</file>